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handoutMasterIdLst>
    <p:handoutMasterId r:id="rId24"/>
  </p:handoutMasterIdLst>
  <p:sldIdLst>
    <p:sldId id="313" r:id="rId2"/>
    <p:sldId id="543" r:id="rId3"/>
    <p:sldId id="682" r:id="rId4"/>
    <p:sldId id="637" r:id="rId5"/>
    <p:sldId id="684" r:id="rId6"/>
    <p:sldId id="544" r:id="rId7"/>
    <p:sldId id="685" r:id="rId8"/>
    <p:sldId id="686" r:id="rId9"/>
    <p:sldId id="634" r:id="rId10"/>
    <p:sldId id="525" r:id="rId11"/>
    <p:sldId id="527" r:id="rId12"/>
    <p:sldId id="526" r:id="rId13"/>
    <p:sldId id="528" r:id="rId14"/>
    <p:sldId id="529" r:id="rId15"/>
    <p:sldId id="530" r:id="rId16"/>
    <p:sldId id="640" r:id="rId17"/>
    <p:sldId id="635" r:id="rId18"/>
    <p:sldId id="499" r:id="rId19"/>
    <p:sldId id="636" r:id="rId20"/>
    <p:sldId id="646" r:id="rId21"/>
    <p:sldId id="650" r:id="rId22"/>
    <p:sldId id="683" r:id="rId23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B4F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E9E0-23BC-49C3-AAA5-93B77D2AA0D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A024-2986-4768-9FC3-4373DE10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4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27384"/>
            <a:ext cx="9144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0057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lang="ru-RU" sz="14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сочинение (изложение)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0057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lang="ru-RU" sz="14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сочинение (изложение)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68000"/>
                </a:srgbClr>
              </a:gs>
              <a:gs pos="85000">
                <a:srgbClr val="B4F573">
                  <a:alpha val="63000"/>
                </a:srgbClr>
              </a:gs>
              <a:gs pos="100000">
                <a:srgbClr val="156B1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gradFill>
            <a:gsLst>
              <a:gs pos="93000">
                <a:srgbClr val="DDEBCF">
                  <a:alpha val="68000"/>
                </a:srgbClr>
              </a:gs>
              <a:gs pos="50000">
                <a:srgbClr val="B4F573">
                  <a:alpha val="63000"/>
                </a:srgbClr>
              </a:gs>
              <a:gs pos="100000">
                <a:srgbClr val="156B13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0057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lang="ru-RU" sz="14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сочинение (изложение)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053" y="2996952"/>
            <a:ext cx="8801894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«ПРАВИЛА ЗАПОЛНЕНИЯ БЛАНКОВ </a:t>
            </a:r>
            <a:r>
              <a:rPr lang="ru-RU" sz="32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ИТОГОВОГО СОЧИНЕНИЯ (ИЗЛОЖЕНИЯ) </a:t>
            </a:r>
            <a:r>
              <a:rPr lang="ru-RU" sz="32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В 2018/2019 </a:t>
            </a:r>
            <a:r>
              <a:rPr lang="ru-RU" sz="32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УЧЕБНОМ ГОДУ»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5746493" y="5013176"/>
            <a:ext cx="3248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Начальник отдела</a:t>
            </a:r>
            <a:b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методического обеспечения АСОУ</a:t>
            </a:r>
            <a:endParaRPr lang="ru-RU" altLang="ru-RU" sz="1600" dirty="0">
              <a:solidFill>
                <a:srgbClr val="0066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Коренев Михаил Сергеевич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42106" y="764703"/>
            <a:ext cx="8459788" cy="122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ЦЕНТР ОБРАБОТКИ ИНФОРМАЦИИ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ГБОУ ВО МО «АКАДЕМИЯ СОЦИАЛЬНОГО УПРАВЛЕНИЯ»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821769" y="2240868"/>
            <a:ext cx="350046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8722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/>
              <a:t>Требование № 1. «Объем итогового сочинения (изложения)»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Если в сочинении менее 250 слов, а в изложении менее 150 слов (в подсчёт включаются все слова, в том числе и служебные), то сочинение (изложение) не проверяется по критериям №1- №5.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Если эксперт комиссии </a:t>
            </a:r>
            <a:r>
              <a:rPr lang="ru-RU" sz="1600" dirty="0" smtClean="0"/>
              <a:t>выставляет </a:t>
            </a:r>
            <a:r>
              <a:rPr lang="ru-RU" sz="1600" dirty="0"/>
              <a:t>«незачет» за невыполнение требования №1, в клетки по всем пяти критериям оценивания выставляется «незачет». В поле «Результат проверки сочинения (изложения) ставится «незачет» .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При этом </a:t>
            </a:r>
            <a:r>
              <a:rPr lang="ru-RU" sz="1600" b="1" u="sng" dirty="0"/>
              <a:t>поле требование №2 не заполняется</a:t>
            </a:r>
            <a:r>
              <a:rPr lang="ru-RU" sz="1600" dirty="0"/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75656" y="2852936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4062446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7042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8944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846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2748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65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0972" y="475964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3742" y="3771788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77072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7769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13" y="4646703"/>
            <a:ext cx="897236" cy="3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25922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/>
              <a:t>Требование № 2. «Самостоятельность написания итогового сочинения (изложения)»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Не допускается списывание сочинения (фрагментов сочинения) из какого-либо источника. 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собственный текст участника.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Если сочинение (изложение) признано экспертом несамостоятельным, то сочинение (изложение) не проверяется по критериям № 1- № 5.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Эксперт комиссии </a:t>
            </a:r>
            <a:r>
              <a:rPr lang="ru-RU" sz="1600" dirty="0" smtClean="0"/>
              <a:t>выставляет «</a:t>
            </a:r>
            <a:r>
              <a:rPr lang="ru-RU" sz="1600" dirty="0"/>
              <a:t>незачет» за невыполнение требования №2. В клетки по всем пяти критериям оценивания выставляется «незачет». В поле «Результат проверки сочинения (изложения)» ставится «незачет».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69718" y="3140968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4160706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435047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1104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5034" y="5047680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6644" y="4059820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365104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506493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15" y="4943647"/>
            <a:ext cx="897236" cy="3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8722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Заполнение поля «Результаты оценивания сочинения (изложения)»</a:t>
            </a:r>
            <a:endParaRPr lang="ru-RU" sz="1600" dirty="0"/>
          </a:p>
          <a:p>
            <a:r>
              <a:rPr lang="ru-RU" sz="1600" dirty="0"/>
              <a:t>Для каждого критерия должно быть помечено только одно поле: либо «зачет», либо «незачет». </a:t>
            </a:r>
          </a:p>
          <a:p>
            <a:r>
              <a:rPr lang="ru-RU" sz="1600" dirty="0"/>
              <a:t>1. Если за сочинение (изложение) по критерию №1 выставлен «незачет», то сочинение (изложение) по критериям №</a:t>
            </a:r>
            <a:r>
              <a:rPr lang="ru-RU" sz="1600" dirty="0" smtClean="0"/>
              <a:t>2 - </a:t>
            </a:r>
            <a:r>
              <a:rPr lang="ru-RU" sz="1600" dirty="0"/>
              <a:t>№5 не проверяется. В клетки по всем критериям оценивания выставляется «незачет».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69718" y="2852936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73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5034" y="475964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33982" y="3789040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77072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7769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13" y="4646703"/>
            <a:ext cx="897236" cy="3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8722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Заполнение поля «Результаты оценивания сочинения (изложения)»</a:t>
            </a:r>
            <a:endParaRPr lang="ru-RU" sz="1600" dirty="0"/>
          </a:p>
          <a:p>
            <a:r>
              <a:rPr lang="ru-RU" sz="1800" dirty="0"/>
              <a:t>2. Если за сочинение (изложение) по критерию по критерию №1 выставлен «зачет», а по критерию №2 выставлен «незачет», то сочинение по критериям №3 - №5 не проверяется. В клетки по критериям оценивания №3 - №5 выставляется «незачет».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69718" y="2852936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730" y="3878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5034" y="475964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84136" y="3789040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77072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7769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13" y="4646703"/>
            <a:ext cx="897236" cy="3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8722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Заполнение поля «Результаты оценивания сочинения (изложения)»</a:t>
            </a:r>
            <a:endParaRPr lang="ru-RU" sz="1600" dirty="0"/>
          </a:p>
          <a:p>
            <a:r>
              <a:rPr lang="ru-RU" sz="1800" dirty="0"/>
              <a:t>3. Во всех остальных случаях сочинение (изложение) проверяется по всем пяти критериям и оценивается по системе «зачет»/«незачет» (например, нельзя не проверять работу по критериям К4 и К5, если выпускник получил зачет на основании зачетов по критериям К1, К2, К3).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69718" y="2852936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730" y="3878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3887300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3878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3028" y="475964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789040"/>
            <a:ext cx="420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904552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0532" y="47769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13" y="4646703"/>
            <a:ext cx="897236" cy="3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65618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Заполнение поля «Результаты оценивания сочинения (изложения)»</a:t>
            </a:r>
            <a:endParaRPr lang="ru-RU" sz="1600" dirty="0"/>
          </a:p>
          <a:p>
            <a:r>
              <a:rPr lang="ru-RU" sz="1800" dirty="0"/>
              <a:t>Для получения «зачета» за итоговое сочинение необходимо получить «зачет» по критериям №1 и №2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 (№ 3- № 5).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69718" y="2924944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394468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394468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730" y="395068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3953370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15231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149080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395068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3028" y="4831656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861048"/>
            <a:ext cx="420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976560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0532" y="4848908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10" y="4729759"/>
            <a:ext cx="897236" cy="3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13" y="2031107"/>
            <a:ext cx="6769174" cy="3990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912636" y="3150225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89722" y="4956363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83671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для лиц с ограниченными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детей-инвалидов и инвалидов может по их желанию и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соответствующих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показаний проводиться в устной форме.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08912" cy="534851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3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35283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При переносе оценок за итоговое сочинение (изложение) из копий бланков в оригиналы </a:t>
            </a:r>
            <a:r>
              <a:rPr lang="ru-RU" sz="2000" b="1" u="sng" dirty="0"/>
              <a:t>особое внимание следует обратить на корректность переноса и заполнения бланка регистрации</a:t>
            </a:r>
            <a:r>
              <a:rPr lang="ru-RU" sz="2000" dirty="0"/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- по одному критерию не может быть одновременно «Х» в полях зачет и незачет;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- по одному критерию не могут быть одновременно пустые поля зачет и </a:t>
            </a:r>
            <a:r>
              <a:rPr lang="ru-RU" sz="2000" dirty="0" smtClean="0"/>
              <a:t>незачет (за исключением проведения в устной форме);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- в итоговом результате не может быть одновременно «Х» в полях зачет и незачет;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- в итоговом результате не могут быть одновременно пустые поля зачет и незачет.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4625841"/>
            <a:ext cx="856895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7675" algn="ctr"/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эксперт ставит общий «незачет» хотя бы по одному из требований «Объем сочинения (изложения)» и «Самостоятельность написания итогового сочинения (изложения)», то «Х» ставится по каждому критерию в поля «незачет».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7504" y="764704"/>
            <a:ext cx="4176464" cy="2160240"/>
            <a:chOff x="1475656" y="2852936"/>
            <a:chExt cx="6092190" cy="2952328"/>
          </a:xfrm>
        </p:grpSpPr>
        <p:pic>
          <p:nvPicPr>
            <p:cNvPr id="6" name="Рисунок 5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73742" y="3771788"/>
              <a:ext cx="21602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88024" y="764704"/>
            <a:ext cx="4176464" cy="2160240"/>
            <a:chOff x="1475656" y="2852936"/>
            <a:chExt cx="6092190" cy="2952328"/>
          </a:xfrm>
        </p:grpSpPr>
        <p:pic>
          <p:nvPicPr>
            <p:cNvPr id="19" name="Рисунок 18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373741" y="3771788"/>
              <a:ext cx="452956" cy="50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32895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</p:grpSp>
      <p:pic>
        <p:nvPicPr>
          <p:cNvPr id="31" name="Рисунок 30"/>
          <p:cNvPicPr/>
          <p:nvPr/>
        </p:nvPicPr>
        <p:blipFill>
          <a:blip r:embed="rId2" cstate="print"/>
          <a:srcRect t="63074" b="1189"/>
          <a:stretch>
            <a:fillRect/>
          </a:stretch>
        </p:blipFill>
        <p:spPr bwMode="auto">
          <a:xfrm>
            <a:off x="107504" y="3825866"/>
            <a:ext cx="41764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355094" y="4710873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49917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5751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81586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47420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3255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08726" y="4498197"/>
            <a:ext cx="148094" cy="368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0" name="Прямоугольник 39"/>
          <p:cNvSpPr/>
          <p:nvPr/>
        </p:nvSpPr>
        <p:spPr>
          <a:xfrm>
            <a:off x="2427643" y="4737759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687173" y="5233644"/>
            <a:ext cx="148094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5" name="Прямоугольник 54"/>
          <p:cNvSpPr/>
          <p:nvPr/>
        </p:nvSpPr>
        <p:spPr>
          <a:xfrm>
            <a:off x="2427642" y="1671854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116958" y="1671854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4788024" y="3825866"/>
            <a:ext cx="4176464" cy="2160240"/>
            <a:chOff x="1475656" y="2852936"/>
            <a:chExt cx="6092190" cy="2952328"/>
          </a:xfrm>
        </p:grpSpPr>
        <p:pic>
          <p:nvPicPr>
            <p:cNvPr id="43" name="Рисунок 42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6002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17903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59806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01707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3610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618045" y="3771788"/>
              <a:ext cx="208650" cy="50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860031" y="4099190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32895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32895" y="387146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04" y="304526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</a:p>
        </p:txBody>
      </p:sp>
    </p:spTree>
    <p:extLst>
      <p:ext uri="{BB962C8B-B14F-4D97-AF65-F5344CB8AC3E}">
        <p14:creationId xmlns:p14="http://schemas.microsoft.com/office/powerpoint/2010/main" val="3365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09" y="25520"/>
            <a:ext cx="3251055" cy="455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72200" y="332656"/>
            <a:ext cx="266429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Индивидуальный комплект участника итогового сочинения (изложения)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30243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1" y="3356992"/>
            <a:ext cx="284380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4941168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Участники итогового сочинения (изложения) выполняют сочинение (изложение) на черно-белых бланках регистрации и бланках записи (в том числе дополнительных бланках записи в случае если такие бланки выдавались участникам по запросу) формата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1556792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Индивидуальный комплект участника итогового сочинения (изложения) состоит из бланка регистрации и двух бланков записи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4279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81017" y="692696"/>
            <a:ext cx="38164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Бланк регистрации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0185" y="3068960"/>
            <a:ext cx="396044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бланке регистрации указанного участника итогового сочинения (изложения) в поле «Не закончил» необходимо внести отметку «Х» для учета при организации проверки</a:t>
            </a:r>
          </a:p>
        </p:txBody>
      </p:sp>
      <p:cxnSp>
        <p:nvCxnSpPr>
          <p:cNvPr id="10" name="Прямая со стрелкой 9"/>
          <p:cNvCxnSpPr>
            <a:stCxn id="7" idx="1"/>
            <a:endCxn id="3" idx="3"/>
          </p:cNvCxnSpPr>
          <p:nvPr/>
        </p:nvCxnSpPr>
        <p:spPr>
          <a:xfrm flipH="1">
            <a:off x="1534982" y="3807624"/>
            <a:ext cx="3415203" cy="2142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81936" y="5715442"/>
            <a:ext cx="3618148" cy="341932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3462" y="5811202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Х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0185" y="4830031"/>
            <a:ext cx="396044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отметки в поле «Не закончил» подтверждается подписью члена комиссии образовательной организации по проведению итогового сочинения (изложения).</a:t>
            </a:r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3851920" y="5568695"/>
            <a:ext cx="1098265" cy="317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75" y="573804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5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4279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22193" y="980728"/>
            <a:ext cx="38164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Бланк регистрации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0185" y="3398870"/>
            <a:ext cx="396044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бланке регистрации указанного участника итогового сочинения (изложения) необходимо внести отметку «Х» в поле «Удален».</a:t>
            </a:r>
          </a:p>
        </p:txBody>
      </p:sp>
      <p:cxnSp>
        <p:nvCxnSpPr>
          <p:cNvPr id="10" name="Прямая со стрелкой 9"/>
          <p:cNvCxnSpPr>
            <a:stCxn id="7" idx="1"/>
            <a:endCxn id="3" idx="3"/>
          </p:cNvCxnSpPr>
          <p:nvPr/>
        </p:nvCxnSpPr>
        <p:spPr>
          <a:xfrm flipH="1">
            <a:off x="1534982" y="3999035"/>
            <a:ext cx="3415203" cy="1823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81936" y="5715442"/>
            <a:ext cx="3618148" cy="341932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3462" y="5684157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Х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0185" y="4830031"/>
            <a:ext cx="396044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отметки в поле «Удален» подтверждается подписью члена комиссии образовательной организации по проведению итогового сочинения (изложения).</a:t>
            </a:r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3851920" y="5568695"/>
            <a:ext cx="1098265" cy="317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75" y="573804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3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053" y="3429000"/>
            <a:ext cx="8801894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«ПРАВИЛА ЗАПОЛНЕНИЯ БЛАНКОВ </a:t>
            </a:r>
            <a:r>
              <a:rPr lang="ru-RU" sz="32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ИТОГОВОГО СОЧИНЕНИЯ (ИЗЛОЖЕНИЯ) </a:t>
            </a:r>
            <a:r>
              <a:rPr lang="ru-RU" sz="32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В 2018/2019 </a:t>
            </a:r>
            <a:r>
              <a:rPr lang="ru-RU" sz="32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УЧЕБНОМ ГОДУ»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932040" y="5013176"/>
            <a:ext cx="4130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Начальник отдела методического обеспечения </a:t>
            </a:r>
            <a:r>
              <a:rPr lang="ru-RU" altLang="ru-RU" sz="1600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РЦОИ ГБОУ ВО МО</a:t>
            </a:r>
          </a:p>
          <a:p>
            <a:pPr algn="r"/>
            <a:r>
              <a:rPr lang="ru-RU" altLang="ru-RU" sz="1600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«Академия социального управления»</a:t>
            </a:r>
          </a:p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Коренев Михаил Сергеевич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60684" y="764703"/>
            <a:ext cx="8459788" cy="122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ЦЕНТР ОБРАБОТКИ ИНФОРМАЦИИ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ГБОУ ВО МО «АКАДЕМИЯ СОЦИАЛЬНОГО УПРАВЛЕНИЯ»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786050" y="2571744"/>
            <a:ext cx="350046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40634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0"/>
            <a:ext cx="8507288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ОБРАЩАЕМ ВАШЕ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8083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u="sng" dirty="0"/>
              <a:t>Копирование бланков</a:t>
            </a:r>
            <a:r>
              <a:rPr lang="ru-RU" sz="2800" dirty="0"/>
              <a:t> итогового сочинения (изложения) в местах проведения итогового сочинения (изложения) </a:t>
            </a:r>
            <a:r>
              <a:rPr lang="ru-RU" sz="2800" b="1" u="sng" dirty="0"/>
              <a:t>запрещено</a:t>
            </a:r>
            <a:r>
              <a:rPr lang="ru-RU" sz="2800" dirty="0"/>
              <a:t>, так как все бланки имеют уникальный код работы и распечатываются посредством специализированного программного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1622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8229600" cy="32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b="38450"/>
          <a:stretch/>
        </p:blipFill>
        <p:spPr>
          <a:xfrm>
            <a:off x="2195736" y="4869160"/>
            <a:ext cx="6574070" cy="100811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355976" y="5301208"/>
            <a:ext cx="23042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5200151"/>
            <a:ext cx="432048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части бланка регистрации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расположено поле для подписи участника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47664" y="1682994"/>
            <a:ext cx="7139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47664" y="3129092"/>
            <a:ext cx="3744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59540" y="1682994"/>
            <a:ext cx="0" cy="144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1682994"/>
            <a:ext cx="0" cy="737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93611" y="2420888"/>
            <a:ext cx="0" cy="7139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93611" y="2420831"/>
            <a:ext cx="33931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endCxn id="24" idx="1"/>
          </p:cNvCxnSpPr>
          <p:nvPr/>
        </p:nvCxnSpPr>
        <p:spPr>
          <a:xfrm rot="5400000">
            <a:off x="6228" y="2871803"/>
            <a:ext cx="1992410" cy="1090466"/>
          </a:xfrm>
          <a:prstGeom prst="bentConnector4">
            <a:avLst>
              <a:gd name="adj1" fmla="val 533"/>
              <a:gd name="adj2" fmla="val 12096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997742"/>
            <a:ext cx="3023683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участником самостоятельно в соответствии с данными на доске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0193" y="2599212"/>
            <a:ext cx="2268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автоматически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4014067"/>
            <a:ext cx="2653952" cy="73866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членом комиссии по проведению итогового сочинения (изложения)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526251" y="3122432"/>
            <a:ext cx="0" cy="8753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96378" y="2754436"/>
            <a:ext cx="71748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ОСОБЕННОСТИ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ЗАПОЛНЕНИя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БЛАНКА РЕГИСТРАЦИИ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296144"/>
          </a:xfrm>
        </p:spPr>
        <p:txBody>
          <a:bodyPr>
            <a:normAutofit lnSpcReduction="10000"/>
          </a:bodyPr>
          <a:lstStyle/>
          <a:p>
            <a:r>
              <a:rPr lang="ru-RU" sz="1600" b="1" dirty="0"/>
              <a:t>Поле «Количество бланков записи» </a:t>
            </a:r>
            <a:r>
              <a:rPr lang="ru-RU" sz="1600" dirty="0"/>
              <a:t>заполняется членом комиссии по проведению итогового сочинения (изложения) по завершении итогового сочинения (изложения) в присутствии участника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</a:t>
            </a:r>
            <a:r>
              <a:rPr lang="ru-RU" sz="1600" dirty="0" smtClean="0"/>
              <a:t>)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2592288" cy="37859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2" name="Группа 11"/>
          <p:cNvGrpSpPr/>
          <p:nvPr/>
        </p:nvGrpSpPr>
        <p:grpSpPr>
          <a:xfrm>
            <a:off x="6329235" y="2133778"/>
            <a:ext cx="2592288" cy="3754452"/>
            <a:chOff x="3049488" y="2133778"/>
            <a:chExt cx="2592288" cy="375445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488" y="2133778"/>
              <a:ext cx="2592288" cy="375445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4768703" y="2367446"/>
              <a:ext cx="293970" cy="1677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9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  <a:endPara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96509" y="2636912"/>
              <a:ext cx="1584176" cy="187128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sz="199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9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896348" y="2763114"/>
            <a:ext cx="293970" cy="1677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335250" y="2133778"/>
            <a:ext cx="2592288" cy="3754452"/>
            <a:chOff x="5335250" y="2133778"/>
            <a:chExt cx="2592288" cy="37544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335250" y="2133778"/>
              <a:ext cx="2592288" cy="3754452"/>
              <a:chOff x="3049488" y="2133778"/>
              <a:chExt cx="2592288" cy="3754452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9488" y="2133778"/>
                <a:ext cx="2592288" cy="3754452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4762763" y="2367446"/>
                <a:ext cx="293970" cy="1677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ru-RU" sz="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endParaRPr lang="ru-RU" sz="9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6048021" y="2608700"/>
              <a:ext cx="1584176" cy="187128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sz="199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9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763688" y="2690910"/>
            <a:ext cx="279645" cy="25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3059988"/>
            <a:ext cx="2592288" cy="61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бланков записи: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325818" y="2127566"/>
            <a:ext cx="2592288" cy="3754452"/>
            <a:chOff x="4325818" y="2127566"/>
            <a:chExt cx="2592288" cy="375445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325818" y="2127566"/>
              <a:ext cx="2592288" cy="3754452"/>
              <a:chOff x="4325818" y="2127566"/>
              <a:chExt cx="2592288" cy="3754452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4325818" y="2127566"/>
                <a:ext cx="2592288" cy="3754452"/>
                <a:chOff x="3049488" y="2133778"/>
                <a:chExt cx="2592288" cy="3754452"/>
              </a:xfrm>
            </p:grpSpPr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9488" y="2133778"/>
                  <a:ext cx="2592288" cy="3754452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  <p:sp>
              <p:nvSpPr>
                <p:cNvPr id="19" name="Прямоугольник 18"/>
                <p:cNvSpPr/>
                <p:nvPr/>
              </p:nvSpPr>
              <p:spPr>
                <a:xfrm>
                  <a:off x="4762763" y="2367446"/>
                  <a:ext cx="293970" cy="16776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r>
                    <a:rPr lang="ru-RU" sz="900" b="1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3</a:t>
                  </a:r>
                  <a:endParaRPr lang="ru-RU" sz="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4935695" y="2529002"/>
                <a:ext cx="1584176" cy="187128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ru-RU" sz="19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99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6084168" y="2726538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093038" y="2726538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rgbClr val="FF0000"/>
                  </a:solidFill>
                  <a:latin typeface="Monotype Corsiva" panose="03010101010201010101" pitchFamily="66" charset="0"/>
                </a:rPr>
                <a:t>8682862869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310662" y="2133778"/>
            <a:ext cx="2592288" cy="3754452"/>
            <a:chOff x="3310662" y="2133778"/>
            <a:chExt cx="2592288" cy="375445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310662" y="2133778"/>
              <a:ext cx="2592288" cy="3754452"/>
              <a:chOff x="3310662" y="2133778"/>
              <a:chExt cx="2592288" cy="3754452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3310662" y="2133778"/>
                <a:ext cx="2592288" cy="3754452"/>
                <a:chOff x="3310662" y="2133778"/>
                <a:chExt cx="2592288" cy="3754452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3310662" y="2133778"/>
                  <a:ext cx="2592288" cy="3754452"/>
                  <a:chOff x="3049488" y="2133778"/>
                  <a:chExt cx="2592288" cy="3754452"/>
                </a:xfrm>
              </p:grpSpPr>
              <p:pic>
                <p:nvPicPr>
                  <p:cNvPr id="21" name="Рисунок 2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9488" y="2133778"/>
                    <a:ext cx="2592288" cy="3754452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</p:pic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4760751" y="2367446"/>
                    <a:ext cx="293970" cy="167768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r>
                      <a:rPr lang="ru-RU" sz="9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4</a:t>
                    </a:r>
                    <a:endParaRPr lang="ru-RU" sz="9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8" name="Прямоугольник 27"/>
                <p:cNvSpPr/>
                <p:nvPr/>
              </p:nvSpPr>
              <p:spPr>
                <a:xfrm>
                  <a:off x="3870097" y="2568851"/>
                  <a:ext cx="1584176" cy="1871286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/>
                  <a:r>
                    <a:rPr lang="ru-RU" sz="19900" b="1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ru-RU" sz="19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Прямоугольник 37"/>
              <p:cNvSpPr/>
              <p:nvPr/>
            </p:nvSpPr>
            <p:spPr>
              <a:xfrm>
                <a:off x="5074374" y="2732476"/>
                <a:ext cx="576064" cy="9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5078403" y="2740138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rgbClr val="FF0000"/>
                  </a:solidFill>
                  <a:latin typeface="Monotype Corsiva" panose="03010101010201010101" pitchFamily="66" charset="0"/>
                </a:rPr>
                <a:t>8682862869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flipH="1">
            <a:off x="2043333" y="2474662"/>
            <a:ext cx="3008719" cy="372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ЗАПОЛНЕНИЕ ПОЛЯ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«КОЛИЧЕСТВО БЛАНКОВ ЗАПИСИ»</a:t>
            </a:r>
            <a:endParaRPr lang="ru-RU" sz="18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7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2271629" cy="345638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414908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Комплект участника содержит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два двусторонних бланка записи (двусторонняя печать)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80975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Заполнение бланка записи: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поле «Лист №» заполняется членом комиссии в случае выдачи участнику дополнительного бланка записи;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поле «код вида работы» формируется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автоматизированно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 печати бланков.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информация для заполнения полей о коде региона, коде и названии работы, а также номере темы должна быть продублирована с бланка регистрации. «ФИО» участника заполняется прописью. В поле «ФИО участника» при нехватке места участник может внести только фамилию и инициалы.</a:t>
            </a:r>
          </a:p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недостатке места для ответов на лицевой стороне бланка записи участник обязан продолжить записи на оборотной стороне бланка, сделав внизу лицевой стороны запись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«смотри на обороте»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2060848"/>
            <a:ext cx="3024336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Обращаем Ваше внимание, В бланке записи участники итогового сочинения (изложения)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переписывают номер и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название выбранной ими темы сочинения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(текста изложения)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8355" y="316394"/>
            <a:ext cx="3024336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Обращаем Ваше внимание,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 оборотной стороне бланка записи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(в том числе на оборотной стороне дополнительного бланка записи) участнику итогового сочинения (изложения)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следует указать Ф.И.О.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94957" y="404664"/>
            <a:ext cx="2144349" cy="3456384"/>
            <a:chOff x="794957" y="404664"/>
            <a:chExt cx="2144349" cy="3456384"/>
          </a:xfrm>
        </p:grpSpPr>
        <p:pic>
          <p:nvPicPr>
            <p:cNvPr id="6" name="Рисунок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4957" y="404664"/>
              <a:ext cx="2144349" cy="345638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353" y="974790"/>
              <a:ext cx="484253" cy="7872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131840" y="3445843"/>
            <a:ext cx="144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5</a:t>
            </a:r>
            <a:endParaRPr lang="ru-RU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4176463" cy="57098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323528" y="260648"/>
            <a:ext cx="3774880" cy="5687505"/>
            <a:chOff x="794957" y="404664"/>
            <a:chExt cx="2144349" cy="3456384"/>
          </a:xfrm>
        </p:grpSpPr>
        <p:pic>
          <p:nvPicPr>
            <p:cNvPr id="6" name="Рисунок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4957" y="404664"/>
              <a:ext cx="2144349" cy="345638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353" y="974790"/>
              <a:ext cx="484253" cy="7872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99592" y="6511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5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064" y="6511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2449" y="6511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921" y="6511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5141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6888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8474" y="64519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9942" y="874613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5414" y="874613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5314" y="874613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830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296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4981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2666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0351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7966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87381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4864" y="856529"/>
            <a:ext cx="18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Иванов Сергей Петрович</a:t>
            </a:r>
            <a:endParaRPr lang="ru-RU" sz="1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57246" y="1081571"/>
            <a:ext cx="3919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Иванов Сергей Петрович </a:t>
            </a:r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№111     Какие </a:t>
            </a:r>
            <a:r>
              <a:rPr lang="ru-RU" sz="1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поступки человека говорят о его отзывчивости</a:t>
            </a:r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?</a:t>
            </a:r>
            <a:endParaRPr lang="ru-RU" sz="1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4553" y="5409596"/>
            <a:ext cx="1176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см. на обороте</a:t>
            </a:r>
            <a:endParaRPr lang="ru-RU" sz="1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932040" y="3429000"/>
            <a:ext cx="35283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932040" y="6093296"/>
            <a:ext cx="35283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932040" y="3429000"/>
            <a:ext cx="3528392" cy="26642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940152" y="4766710"/>
            <a:ext cx="15121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1080" y="133457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1080" y="148296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080" y="162678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080" y="177914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080" y="1935726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080" y="208973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1080" y="2258546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080" y="241371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1080" y="2552695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1080" y="271135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080" y="285705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1080" y="3025901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1080" y="3164170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1080" y="3327717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1080" y="347871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080" y="363635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1080" y="3798376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1080" y="394937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1080" y="4094241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080" y="425467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1080" y="4401595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080" y="455861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1080" y="471389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1080" y="484994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1080" y="501900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1080" y="518116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080" y="5329102"/>
            <a:ext cx="218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37816" y="1396846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37816" y="1559117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37816" y="1702305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37816" y="1857751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37816" y="2000939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37816" y="2144127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37816" y="2310525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37816" y="2450836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37816" y="2607364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37816" y="2761705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37816" y="2911296"/>
            <a:ext cx="38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37816" y="3033453"/>
            <a:ext cx="247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90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9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5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75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5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5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25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75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4176463" cy="57098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323528" y="260648"/>
            <a:ext cx="3774880" cy="5687505"/>
            <a:chOff x="794957" y="404664"/>
            <a:chExt cx="2144349" cy="3456384"/>
          </a:xfrm>
        </p:grpSpPr>
        <p:pic>
          <p:nvPicPr>
            <p:cNvPr id="6" name="Рисунок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4957" y="404664"/>
              <a:ext cx="2144349" cy="345638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353" y="974790"/>
              <a:ext cx="484253" cy="7872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99592" y="6511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5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064" y="6511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2449" y="6511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921" y="6511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5141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6888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8474" y="64519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3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9942" y="874613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5414" y="874613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5314" y="874613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830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296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4981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2666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0351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7966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87381" y="707415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4864" y="856529"/>
            <a:ext cx="18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Иванов Сергей Петрович</a:t>
            </a:r>
            <a:endParaRPr lang="ru-RU" sz="1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57246" y="1081571"/>
            <a:ext cx="3919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Иванов Сергей Петрович </a:t>
            </a:r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№111     Какие </a:t>
            </a:r>
            <a:r>
              <a:rPr lang="ru-RU" sz="1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поступки человека говорят о его отзывчивости</a:t>
            </a:r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?</a:t>
            </a:r>
            <a:endParaRPr lang="ru-RU" sz="1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932040" y="1626783"/>
            <a:ext cx="35283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932040" y="6093296"/>
            <a:ext cx="35283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932040" y="1626783"/>
            <a:ext cx="3528392" cy="44665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012160" y="3717032"/>
            <a:ext cx="15121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1080" y="133457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1080" y="148296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080" y="162678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080" y="177914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080" y="1935726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080" y="208973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1080" y="2258546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080" y="241371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1080" y="2552695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1080" y="271135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080" y="285705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517601" y="3257168"/>
            <a:ext cx="33377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17601" y="5517232"/>
            <a:ext cx="33377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517601" y="3257168"/>
            <a:ext cx="3322314" cy="2260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645590" y="4293096"/>
            <a:ext cx="15121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3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34" y="44624"/>
            <a:ext cx="4405498" cy="659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2088" y="4397182"/>
            <a:ext cx="1800200" cy="76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2088" y="5181384"/>
            <a:ext cx="3599266" cy="641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64328" y="2132856"/>
            <a:ext cx="4404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заполняют поля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"Требования к сочинению (изложению)",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"Результаты оценивания сочинения (изложения)",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"Результат проверки сочинения (изложения)" </a:t>
            </a:r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копиях бланков регистрации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5627" y="4397182"/>
            <a:ext cx="1800200" cy="76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22783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819140">
            <a:off x="18597" y="1480939"/>
            <a:ext cx="5067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9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БЛАНКОВ УЧАСТНИКОВ</a:t>
            </a:r>
            <a:endParaRPr lang="ru-RU" sz="4400" dirty="0">
              <a:solidFill>
                <a:srgbClr val="FF9F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13336</TotalTime>
  <Words>1448</Words>
  <Application>Microsoft Office PowerPoint</Application>
  <PresentationFormat>Экран (4:3)</PresentationFormat>
  <Paragraphs>245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Wingdings</vt:lpstr>
      <vt:lpstr>Тема Office</vt:lpstr>
      <vt:lpstr>«ПРАВИЛА ЗАПОЛНЕНИЯ БЛАНКОВ ИТОГОВОГО СОЧИНЕНИЯ (ИЗЛОЖЕНИЯ) В 2018/2019 УЧЕБНОМ ГОДУ»</vt:lpstr>
      <vt:lpstr>Презентация PowerPoint</vt:lpstr>
      <vt:lpstr>ОБРАЩАЕМ ВАШЕ ВНИМАНИЕ!</vt:lpstr>
      <vt:lpstr>ОСОБЕННОСТИ ЗАПОЛНЕНИя БЛАНКА РЕГИСТРАЦИИ</vt:lpstr>
      <vt:lpstr>ЗАПОЛНЕНИЕ ПОЛЯ «КОЛИЧЕСТВО БЛАНКОВ ЗАПИСИ»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Презентация PowerPoint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Презентация PowerPoint</vt:lpstr>
      <vt:lpstr>Презентация PowerPoint</vt:lpstr>
      <vt:lpstr>Проверка и оценивание итогового сочинения (изложения)</vt:lpstr>
      <vt:lpstr>Презентация PowerPoint</vt:lpstr>
      <vt:lpstr>Презентация PowerPoint</vt:lpstr>
      <vt:lpstr>«ПРАВИЛА ЗАПОЛНЕНИЯ БЛАНКОВ ИТОГОВОГО СОЧИНЕНИЯ (ИЗЛОЖЕНИЯ) В 2018/2019 УЧЕБНОМ ГОДУ»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Шкитов</dc:creator>
  <cp:lastModifiedBy>Михаил Коренев</cp:lastModifiedBy>
  <cp:revision>452</cp:revision>
  <cp:lastPrinted>2016-11-01T14:37:09Z</cp:lastPrinted>
  <dcterms:created xsi:type="dcterms:W3CDTF">2015-03-12T08:22:19Z</dcterms:created>
  <dcterms:modified xsi:type="dcterms:W3CDTF">2018-11-06T13:09:16Z</dcterms:modified>
</cp:coreProperties>
</file>